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85" r:id="rId6"/>
    <p:sldId id="387" r:id="rId7"/>
    <p:sldId id="388" r:id="rId8"/>
    <p:sldId id="373" r:id="rId9"/>
  </p:sldIdLst>
  <p:sldSz cx="12192000" cy="6858000"/>
  <p:notesSz cx="7315200" cy="96012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CFF33"/>
    <a:srgbClr val="0000FF"/>
    <a:srgbClr val="1A4669"/>
    <a:srgbClr val="F2F2F2"/>
    <a:srgbClr val="B4C7E7"/>
    <a:srgbClr val="FF6600"/>
    <a:srgbClr val="DAE3F3"/>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0" autoAdjust="0"/>
    <p:restoredTop sz="94679" autoAdjust="0"/>
  </p:normalViewPr>
  <p:slideViewPr>
    <p:cSldViewPr snapToGrid="0">
      <p:cViewPr varScale="1">
        <p:scale>
          <a:sx n="73" d="100"/>
          <a:sy n="73" d="100"/>
        </p:scale>
        <p:origin x="78" y="6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144163"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algn="r" defTabSz="971861"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144163"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algn="r" defTabSz="971861"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144163" y="2"/>
            <a:ext cx="3171039" cy="480664"/>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lvl1pPr algn="r" defTabSz="971861"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76479" y="4560268"/>
            <a:ext cx="5362243" cy="4321447"/>
          </a:xfrm>
          <a:prstGeom prst="rect">
            <a:avLst/>
          </a:prstGeom>
          <a:noFill/>
          <a:ln w="9525">
            <a:noFill/>
            <a:miter lim="800000"/>
            <a:headEnd/>
            <a:tailEnd/>
          </a:ln>
          <a:effectLst/>
        </p:spPr>
        <p:txBody>
          <a:bodyPr vert="horz" wrap="square" lIns="97155" tIns="48577" rIns="97155" bIns="485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defTabSz="971861"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144163" y="9120536"/>
            <a:ext cx="3171039" cy="480664"/>
          </a:xfrm>
          <a:prstGeom prst="rect">
            <a:avLst/>
          </a:prstGeom>
          <a:noFill/>
          <a:ln w="9525">
            <a:noFill/>
            <a:miter lim="800000"/>
            <a:headEnd/>
            <a:tailEnd/>
          </a:ln>
          <a:effectLst/>
        </p:spPr>
        <p:txBody>
          <a:bodyPr vert="horz" wrap="square" lIns="97155" tIns="48577" rIns="97155" bIns="48577" numCol="1" anchor="b" anchorCtr="0" compatLnSpc="1">
            <a:prstTxWarp prst="textNoShape">
              <a:avLst/>
            </a:prstTxWarp>
          </a:bodyPr>
          <a:lstStyle>
            <a:lvl1pPr algn="r" defTabSz="971861"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192773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133350" y="534309"/>
            <a:ext cx="10515600" cy="472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277812" y="1825625"/>
            <a:ext cx="114839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277812" y="994893"/>
            <a:ext cx="11483976" cy="133350"/>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24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sz="1000" b="1" kern="1200" dirty="0">
                <a:solidFill>
                  <a:schemeClr val="tx1"/>
                </a:solidFill>
                <a:effectLst/>
                <a:latin typeface="Arial" panose="020B0604020202020204" pitchFamily="34" charset="0"/>
                <a:ea typeface="+mn-ea"/>
                <a:cs typeface="Arial" panose="020B0604020202020204" pitchFamily="34" charset="0"/>
              </a:rPr>
              <a:t>TSG-SA Meeting #101</a:t>
            </a:r>
            <a:r>
              <a:rPr lang="sv-SE" altLang="en-US" sz="12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000" b="1" kern="1200" dirty="0">
                <a:solidFill>
                  <a:schemeClr val="tx1"/>
                </a:solidFill>
                <a:effectLst/>
                <a:latin typeface="Arial" panose="020B0604020202020204" pitchFamily="34" charset="0"/>
                <a:ea typeface="+mn-ea"/>
                <a:cs typeface="Arial" panose="020B0604020202020204" pitchFamily="34" charset="0"/>
              </a:rPr>
              <a:t>11</a:t>
            </a:r>
            <a:r>
              <a:rPr lang="en-US" sz="1000" b="1" kern="1200" baseline="30000" dirty="0">
                <a:solidFill>
                  <a:schemeClr val="tx1"/>
                </a:solidFill>
                <a:effectLst/>
                <a:latin typeface="Arial" panose="020B0604020202020204" pitchFamily="34" charset="0"/>
                <a:ea typeface="+mn-ea"/>
                <a:cs typeface="Arial" panose="020B0604020202020204" pitchFamily="34" charset="0"/>
              </a:rPr>
              <a:t>th</a:t>
            </a:r>
            <a:r>
              <a:rPr lang="en-US" sz="1000" b="1" kern="1200" dirty="0">
                <a:solidFill>
                  <a:schemeClr val="tx1"/>
                </a:solidFill>
                <a:effectLst/>
                <a:latin typeface="Arial" panose="020B0604020202020204" pitchFamily="34" charset="0"/>
                <a:ea typeface="+mn-ea"/>
                <a:cs typeface="Arial" panose="020B0604020202020204" pitchFamily="34" charset="0"/>
              </a:rPr>
              <a:t> – 15</a:t>
            </a:r>
            <a:r>
              <a:rPr lang="en-US" sz="1000" b="1" kern="1200" baseline="30000" dirty="0">
                <a:solidFill>
                  <a:schemeClr val="tx1"/>
                </a:solidFill>
                <a:effectLst/>
                <a:latin typeface="Arial" panose="020B0604020202020204" pitchFamily="34" charset="0"/>
                <a:ea typeface="+mn-ea"/>
                <a:cs typeface="Arial" panose="020B0604020202020204" pitchFamily="34" charset="0"/>
              </a:rPr>
              <a:t>th</a:t>
            </a:r>
            <a:r>
              <a:rPr lang="en-US" sz="1000" b="1" kern="1200" dirty="0">
                <a:solidFill>
                  <a:schemeClr val="tx1"/>
                </a:solidFill>
                <a:effectLst/>
                <a:latin typeface="Arial" panose="020B0604020202020204" pitchFamily="34" charset="0"/>
                <a:ea typeface="+mn-ea"/>
                <a:cs typeface="Arial" panose="020B0604020202020204" pitchFamily="34" charset="0"/>
              </a:rPr>
              <a:t>, 2023, Bangalore India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growteaching.blogspot.com/" TargetMode="External"/><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75078" y="1978840"/>
            <a:ext cx="11841844" cy="1680528"/>
          </a:xfrm>
        </p:spPr>
        <p:txBody>
          <a:bodyPr/>
          <a:lstStyle/>
          <a:p>
            <a:pPr algn="l" eaLnBrk="1" hangingPunct="1">
              <a:lnSpc>
                <a:spcPct val="100000"/>
              </a:lnSpc>
              <a:spcAft>
                <a:spcPts val="600"/>
              </a:spcAft>
            </a:pPr>
            <a:r>
              <a:rPr lang="en-US" altLang="en-US" sz="3600" b="1" dirty="0">
                <a:latin typeface="Gill Sans Nova" panose="020B0602020104020203" pitchFamily="34" charset="0"/>
                <a:cs typeface="Cavolini" panose="03000502040302020204" pitchFamily="66" charset="0"/>
              </a:rPr>
              <a:t>TU Budget Considerations </a:t>
            </a:r>
            <a:br>
              <a:rPr lang="en-US" altLang="en-US" sz="3600" b="1" dirty="0">
                <a:latin typeface="Gill Sans Nova" panose="020B0602020104020203" pitchFamily="34" charset="0"/>
                <a:cs typeface="Cavolini" panose="03000502040302020204" pitchFamily="66" charset="0"/>
              </a:rPr>
            </a:br>
            <a:r>
              <a:rPr lang="en-US" altLang="en-US" sz="3600" b="1" dirty="0">
                <a:latin typeface="Gill Sans Nova" panose="020B0602020104020203" pitchFamily="34" charset="0"/>
                <a:cs typeface="Cavolini" panose="03000502040302020204" pitchFamily="66" charset="0"/>
              </a:rPr>
              <a:t>for SA2 Release-19 1</a:t>
            </a:r>
            <a:r>
              <a:rPr lang="en-US" altLang="en-US" sz="3600" b="1" baseline="30000" dirty="0">
                <a:latin typeface="Gill Sans Nova" panose="020B0602020104020203" pitchFamily="34" charset="0"/>
                <a:cs typeface="Cavolini" panose="03000502040302020204" pitchFamily="66" charset="0"/>
              </a:rPr>
              <a:t>st</a:t>
            </a:r>
            <a:r>
              <a:rPr lang="en-US" altLang="en-US" sz="3600" b="1" dirty="0">
                <a:latin typeface="Gill Sans Nova" panose="020B0602020104020203" pitchFamily="34" charset="0"/>
                <a:cs typeface="Cavolini" panose="03000502040302020204" pitchFamily="66" charset="0"/>
              </a:rPr>
              <a:t> SI Package</a:t>
            </a:r>
            <a:endParaRPr lang="en-GB" altLang="en-US" sz="3600" b="1" dirty="0">
              <a:latin typeface="Gill Sans Nova" panose="020B0602020104020203" pitchFamily="34" charset="0"/>
              <a:cs typeface="Cavolini" panose="03000502040302020204" pitchFamily="66" charset="0"/>
            </a:endParaRPr>
          </a:p>
        </p:txBody>
      </p:sp>
      <p:sp>
        <p:nvSpPr>
          <p:cNvPr id="2" name="文本框 1">
            <a:extLst>
              <a:ext uri="{FF2B5EF4-FFF2-40B4-BE49-F238E27FC236}">
                <a16:creationId xmlns:a16="http://schemas.microsoft.com/office/drawing/2014/main" id="{1A6FE7B8-1D60-4DB6-BF43-56FD89DDA527}"/>
              </a:ext>
            </a:extLst>
          </p:cNvPr>
          <p:cNvSpPr txBox="1"/>
          <p:nvPr/>
        </p:nvSpPr>
        <p:spPr>
          <a:xfrm>
            <a:off x="10389204" y="62144"/>
            <a:ext cx="1208985" cy="338554"/>
          </a:xfrm>
          <a:prstGeom prst="rect">
            <a:avLst/>
          </a:prstGeom>
          <a:noFill/>
        </p:spPr>
        <p:txBody>
          <a:bodyPr wrap="square" rtlCol="0">
            <a:spAutoFit/>
          </a:bodyPr>
          <a:lstStyle/>
          <a:p>
            <a:r>
              <a:rPr lang="en-US" altLang="zh-CN" sz="1600" b="1"/>
              <a:t>SP-231066</a:t>
            </a:r>
            <a:endParaRPr lang="en-GB" sz="1600" b="1" dirty="0"/>
          </a:p>
        </p:txBody>
      </p:sp>
      <p:pic>
        <p:nvPicPr>
          <p:cNvPr id="16" name="Picture 15">
            <a:extLst>
              <a:ext uri="{FF2B5EF4-FFF2-40B4-BE49-F238E27FC236}">
                <a16:creationId xmlns:a16="http://schemas.microsoft.com/office/drawing/2014/main" id="{388340E7-885B-92A1-080F-22CF9D6EDB4A}"/>
              </a:ext>
            </a:extLst>
          </p:cNvPr>
          <p:cNvPicPr>
            <a:picLocks noChangeAspect="1"/>
          </p:cNvPicPr>
          <p:nvPr/>
        </p:nvPicPr>
        <p:blipFill>
          <a:blip r:embed="rId3"/>
          <a:stretch>
            <a:fillRect/>
          </a:stretch>
        </p:blipFill>
        <p:spPr>
          <a:xfrm>
            <a:off x="45720" y="6641039"/>
            <a:ext cx="649224" cy="182671"/>
          </a:xfrm>
          <a:prstGeom prst="rect">
            <a:avLst/>
          </a:prstGeom>
        </p:spPr>
      </p:pic>
      <p:sp>
        <p:nvSpPr>
          <p:cNvPr id="3" name="TextBox 2">
            <a:extLst>
              <a:ext uri="{FF2B5EF4-FFF2-40B4-BE49-F238E27FC236}">
                <a16:creationId xmlns:a16="http://schemas.microsoft.com/office/drawing/2014/main" id="{575BCA86-0610-6504-1BBF-E7247D40291B}"/>
              </a:ext>
            </a:extLst>
          </p:cNvPr>
          <p:cNvSpPr txBox="1"/>
          <p:nvPr/>
        </p:nvSpPr>
        <p:spPr>
          <a:xfrm>
            <a:off x="141417" y="400698"/>
            <a:ext cx="1056700" cy="276999"/>
          </a:xfrm>
          <a:prstGeom prst="rect">
            <a:avLst/>
          </a:prstGeom>
          <a:noFill/>
        </p:spPr>
        <p:txBody>
          <a:bodyPr wrap="none" rtlCol="0">
            <a:spAutoFit/>
          </a:bodyPr>
          <a:lstStyle/>
          <a:p>
            <a:r>
              <a:rPr lang="en-US" sz="1200" b="1" dirty="0"/>
              <a:t>Agenda: 3.6</a:t>
            </a:r>
          </a:p>
        </p:txBody>
      </p:sp>
      <p:pic>
        <p:nvPicPr>
          <p:cNvPr id="4" name="Picture 1">
            <a:extLst>
              <a:ext uri="{FF2B5EF4-FFF2-40B4-BE49-F238E27FC236}">
                <a16:creationId xmlns:a16="http://schemas.microsoft.com/office/drawing/2014/main" id="{4E80EC86-6169-56FC-7544-C35C665170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89204" y="5301626"/>
            <a:ext cx="1550103" cy="9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1E59A-F692-7C0A-6EEA-C5F9F288074F}"/>
              </a:ext>
            </a:extLst>
          </p:cNvPr>
          <p:cNvSpPr>
            <a:spLocks noGrp="1"/>
          </p:cNvSpPr>
          <p:nvPr>
            <p:ph type="title"/>
          </p:nvPr>
        </p:nvSpPr>
        <p:spPr>
          <a:xfrm>
            <a:off x="237853" y="522494"/>
            <a:ext cx="10515600" cy="472052"/>
          </a:xfrm>
        </p:spPr>
        <p:txBody>
          <a:bodyPr/>
          <a:lstStyle/>
          <a:p>
            <a:r>
              <a:rPr lang="en-US" dirty="0">
                <a:latin typeface="Abadi" panose="020B0604020104020204" pitchFamily="34" charset="0"/>
              </a:rPr>
              <a:t>Agenda </a:t>
            </a:r>
          </a:p>
        </p:txBody>
      </p:sp>
      <p:sp>
        <p:nvSpPr>
          <p:cNvPr id="3" name="Content Placeholder 2">
            <a:extLst>
              <a:ext uri="{FF2B5EF4-FFF2-40B4-BE49-F238E27FC236}">
                <a16:creationId xmlns:a16="http://schemas.microsoft.com/office/drawing/2014/main" id="{C296B2CE-F5B8-3C2E-FE01-A97BECAEBC58}"/>
              </a:ext>
            </a:extLst>
          </p:cNvPr>
          <p:cNvSpPr>
            <a:spLocks noGrp="1"/>
          </p:cNvSpPr>
          <p:nvPr>
            <p:ph idx="1"/>
          </p:nvPr>
        </p:nvSpPr>
        <p:spPr>
          <a:xfrm>
            <a:off x="133350" y="1368426"/>
            <a:ext cx="11483976" cy="4351338"/>
          </a:xfrm>
        </p:spPr>
        <p:txBody>
          <a:bodyPr/>
          <a:lstStyle/>
          <a:p>
            <a:pPr marL="404813" indent="-404813"/>
            <a:r>
              <a:rPr lang="en-US" dirty="0"/>
              <a:t> </a:t>
            </a:r>
            <a:r>
              <a:rPr lang="en-US" sz="2800" b="1" dirty="0">
                <a:latin typeface="Abadi" panose="020B0604020104020204" pitchFamily="34" charset="0"/>
              </a:rPr>
              <a:t>Considerations for TU Budget for SA2 Rel-19 1</a:t>
            </a:r>
            <a:r>
              <a:rPr lang="en-US" sz="2800" b="1" baseline="30000" dirty="0">
                <a:latin typeface="Abadi" panose="020B0604020104020204" pitchFamily="34" charset="0"/>
              </a:rPr>
              <a:t>st</a:t>
            </a:r>
            <a:r>
              <a:rPr lang="en-US" sz="2800" b="1" dirty="0">
                <a:latin typeface="Abadi" panose="020B0604020104020204" pitchFamily="34" charset="0"/>
              </a:rPr>
              <a:t> SI Package</a:t>
            </a:r>
            <a:endParaRPr lang="en-US" dirty="0"/>
          </a:p>
          <a:p>
            <a:pPr marL="509588" indent="-509588">
              <a:tabLst>
                <a:tab pos="339725" algn="l"/>
              </a:tabLst>
            </a:pPr>
            <a:r>
              <a:rPr lang="en-US" sz="2800" b="1" dirty="0">
                <a:latin typeface="Abadi" panose="020B0604020104020204" pitchFamily="34" charset="0"/>
              </a:rPr>
              <a:t>Proposed Way Forward for TU  budget for SA2 Rel-19 1</a:t>
            </a:r>
            <a:r>
              <a:rPr lang="en-US" sz="2800" b="1" baseline="30000" dirty="0">
                <a:latin typeface="Abadi" panose="020B0604020104020204" pitchFamily="34" charset="0"/>
              </a:rPr>
              <a:t>st</a:t>
            </a:r>
            <a:r>
              <a:rPr lang="en-US" sz="2800" b="1" dirty="0">
                <a:latin typeface="Abadi" panose="020B0604020104020204" pitchFamily="34" charset="0"/>
              </a:rPr>
              <a:t> SI Package</a:t>
            </a:r>
          </a:p>
        </p:txBody>
      </p:sp>
    </p:spTree>
    <p:extLst>
      <p:ext uri="{BB962C8B-B14F-4D97-AF65-F5344CB8AC3E}">
        <p14:creationId xmlns:p14="http://schemas.microsoft.com/office/powerpoint/2010/main" val="278513164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1E59A-F692-7C0A-6EEA-C5F9F288074F}"/>
              </a:ext>
            </a:extLst>
          </p:cNvPr>
          <p:cNvSpPr>
            <a:spLocks noGrp="1"/>
          </p:cNvSpPr>
          <p:nvPr>
            <p:ph type="title"/>
          </p:nvPr>
        </p:nvSpPr>
        <p:spPr>
          <a:xfrm>
            <a:off x="107224" y="561683"/>
            <a:ext cx="11819165" cy="472052"/>
          </a:xfrm>
        </p:spPr>
        <p:txBody>
          <a:bodyPr/>
          <a:lstStyle/>
          <a:p>
            <a:r>
              <a:rPr lang="en-US" sz="3200" b="1" dirty="0">
                <a:latin typeface="Abadi" panose="020B0604020104020204" pitchFamily="34" charset="0"/>
              </a:rPr>
              <a:t>Considerations for TU Budget for SA2 Rel-19 1</a:t>
            </a:r>
            <a:r>
              <a:rPr lang="en-US" sz="3200" b="1" baseline="30000" dirty="0">
                <a:latin typeface="Abadi" panose="020B0604020104020204" pitchFamily="34" charset="0"/>
              </a:rPr>
              <a:t>st</a:t>
            </a:r>
            <a:r>
              <a:rPr lang="en-US" sz="3200" b="1" dirty="0">
                <a:latin typeface="Abadi" panose="020B0604020104020204" pitchFamily="34" charset="0"/>
              </a:rPr>
              <a:t> SI Package</a:t>
            </a:r>
          </a:p>
        </p:txBody>
      </p:sp>
      <p:sp>
        <p:nvSpPr>
          <p:cNvPr id="6" name="TextBox 5">
            <a:extLst>
              <a:ext uri="{FF2B5EF4-FFF2-40B4-BE49-F238E27FC236}">
                <a16:creationId xmlns:a16="http://schemas.microsoft.com/office/drawing/2014/main" id="{6DFF5BA3-1B25-074A-3A65-1A7BB6C5BD94}"/>
              </a:ext>
            </a:extLst>
          </p:cNvPr>
          <p:cNvSpPr txBox="1"/>
          <p:nvPr/>
        </p:nvSpPr>
        <p:spPr>
          <a:xfrm>
            <a:off x="172537" y="1192543"/>
            <a:ext cx="11688537" cy="646331"/>
          </a:xfrm>
          <a:prstGeom prst="rect">
            <a:avLst/>
          </a:prstGeom>
          <a:noFill/>
        </p:spPr>
        <p:txBody>
          <a:bodyPr wrap="square" rtlCol="0">
            <a:spAutoFit/>
          </a:bodyPr>
          <a:lstStyle/>
          <a:p>
            <a:pPr marL="285750" indent="-285750">
              <a:spcAft>
                <a:spcPts val="600"/>
              </a:spcAft>
              <a:buFont typeface="Wingdings" panose="05000000000000000000" pitchFamily="2" charset="2"/>
              <a:buChar char="v"/>
            </a:pPr>
            <a:r>
              <a:rPr lang="en-US" b="1" dirty="0">
                <a:effectLst>
                  <a:outerShdw blurRad="38100" dist="38100" dir="2700000" algn="tl">
                    <a:srgbClr val="000000">
                      <a:alpha val="43137"/>
                    </a:srgbClr>
                  </a:outerShdw>
                </a:effectLst>
                <a:latin typeface="Abadi" panose="020B0604020104020204" pitchFamily="34" charset="0"/>
              </a:rPr>
              <a:t>In SA#99, 2-stage Rel-19 SA package approach was endorsed.   According to Guidance from SA chair (see SP-230765), </a:t>
            </a:r>
            <a:r>
              <a:rPr lang="en-GB" sz="1800" b="1" dirty="0">
                <a:effectLst>
                  <a:outerShdw blurRad="38100" dist="38100" dir="2700000" algn="tl">
                    <a:srgbClr val="000000">
                      <a:alpha val="43137"/>
                    </a:srgbClr>
                  </a:outerShdw>
                </a:effectLst>
                <a:latin typeface="Abadi" panose="020B0604020104020204" pitchFamily="34" charset="0"/>
              </a:rPr>
              <a:t>SA2 should not allocate more than 50% of overall Rel-19 TU budget on the “Core” topics.</a:t>
            </a:r>
          </a:p>
        </p:txBody>
      </p:sp>
      <p:pic>
        <p:nvPicPr>
          <p:cNvPr id="4" name="Picture 3">
            <a:extLst>
              <a:ext uri="{FF2B5EF4-FFF2-40B4-BE49-F238E27FC236}">
                <a16:creationId xmlns:a16="http://schemas.microsoft.com/office/drawing/2014/main" id="{A05A86AD-3788-F1EE-BF31-7E237F60A2C9}"/>
              </a:ext>
            </a:extLst>
          </p:cNvPr>
          <p:cNvPicPr>
            <a:picLocks noChangeAspect="1"/>
          </p:cNvPicPr>
          <p:nvPr/>
        </p:nvPicPr>
        <p:blipFill>
          <a:blip r:embed="rId2"/>
          <a:stretch>
            <a:fillRect/>
          </a:stretch>
        </p:blipFill>
        <p:spPr>
          <a:xfrm>
            <a:off x="309466" y="1838874"/>
            <a:ext cx="4206778" cy="3779173"/>
          </a:xfrm>
          <a:prstGeom prst="rect">
            <a:avLst/>
          </a:prstGeom>
        </p:spPr>
      </p:pic>
      <p:sp>
        <p:nvSpPr>
          <p:cNvPr id="7" name="TextBox 6">
            <a:extLst>
              <a:ext uri="{FF2B5EF4-FFF2-40B4-BE49-F238E27FC236}">
                <a16:creationId xmlns:a16="http://schemas.microsoft.com/office/drawing/2014/main" id="{B3947D3D-8012-32D1-25C7-DBC65E1948D4}"/>
              </a:ext>
            </a:extLst>
          </p:cNvPr>
          <p:cNvSpPr txBox="1"/>
          <p:nvPr/>
        </p:nvSpPr>
        <p:spPr>
          <a:xfrm>
            <a:off x="101983" y="5730431"/>
            <a:ext cx="4621744" cy="461665"/>
          </a:xfrm>
          <a:prstGeom prst="rect">
            <a:avLst/>
          </a:prstGeom>
          <a:solidFill>
            <a:schemeClr val="accent6">
              <a:lumMod val="20000"/>
              <a:lumOff val="80000"/>
            </a:schemeClr>
          </a:solidFill>
        </p:spPr>
        <p:txBody>
          <a:bodyPr wrap="square">
            <a:spAutoFit/>
          </a:bodyPr>
          <a:lstStyle/>
          <a:p>
            <a:pPr marL="285750" indent="-285750">
              <a:spcAft>
                <a:spcPts val="800"/>
              </a:spcAft>
              <a:buFont typeface="Wingdings" panose="05000000000000000000" pitchFamily="2" charset="2"/>
              <a:buChar char="v"/>
            </a:pPr>
            <a:r>
              <a:rPr lang="en-GB" sz="1200" b="1" dirty="0">
                <a:solidFill>
                  <a:srgbClr val="C00000"/>
                </a:solidFill>
              </a:rPr>
              <a:t>During the SA2#158 meeting, 8 Rel-19 SI proposals have been endorsed for further discussions in SA#101</a:t>
            </a:r>
          </a:p>
        </p:txBody>
      </p:sp>
      <p:pic>
        <p:nvPicPr>
          <p:cNvPr id="9" name="Picture 8">
            <a:extLst>
              <a:ext uri="{FF2B5EF4-FFF2-40B4-BE49-F238E27FC236}">
                <a16:creationId xmlns:a16="http://schemas.microsoft.com/office/drawing/2014/main" id="{8FB4896F-37F8-1F2D-7107-EA20D2F8D892}"/>
              </a:ext>
            </a:extLst>
          </p:cNvPr>
          <p:cNvPicPr>
            <a:picLocks noChangeAspect="1"/>
          </p:cNvPicPr>
          <p:nvPr/>
        </p:nvPicPr>
        <p:blipFill>
          <a:blip r:embed="rId3"/>
          <a:stretch>
            <a:fillRect/>
          </a:stretch>
        </p:blipFill>
        <p:spPr>
          <a:xfrm>
            <a:off x="5709424" y="1815166"/>
            <a:ext cx="6151650" cy="3825183"/>
          </a:xfrm>
          <a:prstGeom prst="rect">
            <a:avLst/>
          </a:prstGeom>
        </p:spPr>
      </p:pic>
      <p:sp>
        <p:nvSpPr>
          <p:cNvPr id="11" name="TextBox 10">
            <a:extLst>
              <a:ext uri="{FF2B5EF4-FFF2-40B4-BE49-F238E27FC236}">
                <a16:creationId xmlns:a16="http://schemas.microsoft.com/office/drawing/2014/main" id="{C9189C9E-0C19-AB65-5645-AFD8D8865227}"/>
              </a:ext>
            </a:extLst>
          </p:cNvPr>
          <p:cNvSpPr txBox="1"/>
          <p:nvPr/>
        </p:nvSpPr>
        <p:spPr>
          <a:xfrm>
            <a:off x="6662515" y="5715572"/>
            <a:ext cx="4950948" cy="461665"/>
          </a:xfrm>
          <a:prstGeom prst="rect">
            <a:avLst/>
          </a:prstGeom>
          <a:solidFill>
            <a:schemeClr val="accent6">
              <a:lumMod val="20000"/>
              <a:lumOff val="80000"/>
            </a:schemeClr>
          </a:solidFill>
        </p:spPr>
        <p:txBody>
          <a:bodyPr wrap="square">
            <a:spAutoFit/>
          </a:bodyPr>
          <a:lstStyle/>
          <a:p>
            <a:pPr marL="285750" indent="-285750">
              <a:spcAft>
                <a:spcPts val="1200"/>
              </a:spcAft>
              <a:buFont typeface="Wingdings" panose="05000000000000000000" pitchFamily="2" charset="2"/>
              <a:buChar char="v"/>
            </a:pPr>
            <a:r>
              <a:rPr lang="en-US" sz="1200" b="1" dirty="0">
                <a:solidFill>
                  <a:srgbClr val="C00000"/>
                </a:solidFill>
              </a:rPr>
              <a:t>During the SA2#158 meeting, SA2 chair also shared the draft work plan </a:t>
            </a:r>
            <a:r>
              <a:rPr lang="en-US" sz="1200" b="1" dirty="0">
                <a:solidFill>
                  <a:srgbClr val="C00000"/>
                </a:solidFill>
                <a:highlight>
                  <a:srgbClr val="00FF00"/>
                </a:highlight>
              </a:rPr>
              <a:t>(S2-2309223) </a:t>
            </a:r>
            <a:r>
              <a:rPr lang="en-US" sz="1200" b="1" dirty="0">
                <a:solidFill>
                  <a:srgbClr val="C00000"/>
                </a:solidFill>
              </a:rPr>
              <a:t>regarding the TU budgets for Rel-19</a:t>
            </a:r>
          </a:p>
        </p:txBody>
      </p:sp>
      <p:sp>
        <p:nvSpPr>
          <p:cNvPr id="13" name="Speech Bubble: Oval 12">
            <a:extLst>
              <a:ext uri="{FF2B5EF4-FFF2-40B4-BE49-F238E27FC236}">
                <a16:creationId xmlns:a16="http://schemas.microsoft.com/office/drawing/2014/main" id="{38B42251-F091-8338-40A5-B03E286E2B0B}"/>
              </a:ext>
            </a:extLst>
          </p:cNvPr>
          <p:cNvSpPr/>
          <p:nvPr/>
        </p:nvSpPr>
        <p:spPr>
          <a:xfrm>
            <a:off x="3868745" y="5373838"/>
            <a:ext cx="713678" cy="281745"/>
          </a:xfrm>
          <a:prstGeom prst="wedgeEllipseCallout">
            <a:avLst>
              <a:gd name="adj1" fmla="val 91666"/>
              <a:gd name="adj2" fmla="val -828"/>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BDDF473-FACF-EAA0-2D23-2E3532614FAF}"/>
              </a:ext>
            </a:extLst>
          </p:cNvPr>
          <p:cNvSpPr txBox="1"/>
          <p:nvPr/>
        </p:nvSpPr>
        <p:spPr>
          <a:xfrm>
            <a:off x="4882420" y="5297462"/>
            <a:ext cx="790601" cy="461665"/>
          </a:xfrm>
          <a:prstGeom prst="rect">
            <a:avLst/>
          </a:prstGeom>
          <a:noFill/>
        </p:spPr>
        <p:txBody>
          <a:bodyPr wrap="none" rtlCol="0">
            <a:spAutoFit/>
          </a:bodyPr>
          <a:lstStyle/>
          <a:p>
            <a:r>
              <a:rPr lang="en-US" sz="2400" b="1" dirty="0">
                <a:solidFill>
                  <a:srgbClr val="C00000"/>
                </a:solidFill>
                <a:highlight>
                  <a:srgbClr val="FFFF00"/>
                </a:highlight>
                <a:latin typeface="Abadi" panose="020B0604020104020204" pitchFamily="34" charset="0"/>
              </a:rPr>
              <a:t>&gt;&gt;&gt;</a:t>
            </a:r>
          </a:p>
        </p:txBody>
      </p:sp>
      <p:sp>
        <p:nvSpPr>
          <p:cNvPr id="16" name="TextBox 15">
            <a:extLst>
              <a:ext uri="{FF2B5EF4-FFF2-40B4-BE49-F238E27FC236}">
                <a16:creationId xmlns:a16="http://schemas.microsoft.com/office/drawing/2014/main" id="{77E3BEE1-4099-E3F5-DFA5-F515F04A4BA2}"/>
              </a:ext>
            </a:extLst>
          </p:cNvPr>
          <p:cNvSpPr txBox="1"/>
          <p:nvPr/>
        </p:nvSpPr>
        <p:spPr>
          <a:xfrm>
            <a:off x="5529486" y="5369082"/>
            <a:ext cx="1519669" cy="307777"/>
          </a:xfrm>
          <a:prstGeom prst="rect">
            <a:avLst/>
          </a:prstGeom>
          <a:noFill/>
        </p:spPr>
        <p:txBody>
          <a:bodyPr wrap="square">
            <a:spAutoFit/>
          </a:bodyPr>
          <a:lstStyle/>
          <a:p>
            <a:r>
              <a:rPr lang="en-US" sz="1400" b="1" dirty="0">
                <a:solidFill>
                  <a:srgbClr val="C00000"/>
                </a:solidFill>
                <a:highlight>
                  <a:srgbClr val="FFFF00"/>
                </a:highlight>
                <a:latin typeface="Abadi" panose="020B0604020104020204" pitchFamily="34" charset="0"/>
              </a:rPr>
              <a:t>50% (134) = 67</a:t>
            </a:r>
            <a:endParaRPr lang="en-US" sz="1400" dirty="0">
              <a:highlight>
                <a:srgbClr val="FFFF00"/>
              </a:highlight>
            </a:endParaRPr>
          </a:p>
        </p:txBody>
      </p:sp>
      <p:sp>
        <p:nvSpPr>
          <p:cNvPr id="18" name="TextBox 17">
            <a:extLst>
              <a:ext uri="{FF2B5EF4-FFF2-40B4-BE49-F238E27FC236}">
                <a16:creationId xmlns:a16="http://schemas.microsoft.com/office/drawing/2014/main" id="{19984427-BCDF-C46D-2862-57BE8C018452}"/>
              </a:ext>
            </a:extLst>
          </p:cNvPr>
          <p:cNvSpPr txBox="1"/>
          <p:nvPr/>
        </p:nvSpPr>
        <p:spPr>
          <a:xfrm>
            <a:off x="172537" y="6310961"/>
            <a:ext cx="11003333" cy="369332"/>
          </a:xfrm>
          <a:prstGeom prst="rect">
            <a:avLst/>
          </a:prstGeom>
          <a:solidFill>
            <a:srgbClr val="FFFFFF">
              <a:alpha val="50196"/>
            </a:srgbClr>
          </a:solidFill>
          <a:effectLst>
            <a:glow rad="63500">
              <a:schemeClr val="accent3">
                <a:satMod val="175000"/>
                <a:alpha val="40000"/>
              </a:schemeClr>
            </a:glow>
          </a:effectLst>
        </p:spPr>
        <p:txBody>
          <a:bodyPr wrap="none" rtlCol="0">
            <a:spAutoFit/>
          </a:bodyPr>
          <a:lstStyle/>
          <a:p>
            <a:r>
              <a:rPr lang="en-US" dirty="0">
                <a:solidFill>
                  <a:srgbClr val="C00000"/>
                </a:solidFill>
                <a:effectLst>
                  <a:outerShdw blurRad="38100" dist="38100" dir="2700000" algn="tl">
                    <a:srgbClr val="000000">
                      <a:alpha val="43137"/>
                    </a:srgbClr>
                  </a:outerShdw>
                </a:effectLst>
                <a:latin typeface="Abadi" panose="020B0604020104020204" pitchFamily="34" charset="0"/>
              </a:rPr>
              <a:t>What would be the Way Forward for TU Budget to approve the list of Rel-19 “Core” topics for 1</a:t>
            </a:r>
            <a:r>
              <a:rPr lang="en-US" baseline="30000" dirty="0">
                <a:solidFill>
                  <a:srgbClr val="C00000"/>
                </a:solidFill>
                <a:effectLst>
                  <a:outerShdw blurRad="38100" dist="38100" dir="2700000" algn="tl">
                    <a:srgbClr val="000000">
                      <a:alpha val="43137"/>
                    </a:srgbClr>
                  </a:outerShdw>
                </a:effectLst>
                <a:latin typeface="Abadi" panose="020B0604020104020204" pitchFamily="34" charset="0"/>
              </a:rPr>
              <a:t>st</a:t>
            </a:r>
            <a:r>
              <a:rPr lang="en-US" dirty="0">
                <a:solidFill>
                  <a:srgbClr val="C00000"/>
                </a:solidFill>
                <a:effectLst>
                  <a:outerShdw blurRad="38100" dist="38100" dir="2700000" algn="tl">
                    <a:srgbClr val="000000">
                      <a:alpha val="43137"/>
                    </a:srgbClr>
                  </a:outerShdw>
                </a:effectLst>
                <a:latin typeface="Abadi" panose="020B0604020104020204" pitchFamily="34" charset="0"/>
              </a:rPr>
              <a:t> SI Package?</a:t>
            </a:r>
          </a:p>
        </p:txBody>
      </p:sp>
    </p:spTree>
    <p:extLst>
      <p:ext uri="{BB962C8B-B14F-4D97-AF65-F5344CB8AC3E}">
        <p14:creationId xmlns:p14="http://schemas.microsoft.com/office/powerpoint/2010/main" val="25737738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3BFC3C4-418A-2CC1-5796-A1557BB2E1F1}"/>
              </a:ext>
            </a:extLst>
          </p:cNvPr>
          <p:cNvSpPr>
            <a:spLocks noGrp="1"/>
          </p:cNvSpPr>
          <p:nvPr>
            <p:ph type="title"/>
          </p:nvPr>
        </p:nvSpPr>
        <p:spPr>
          <a:xfrm>
            <a:off x="186417" y="597048"/>
            <a:ext cx="11819165" cy="472052"/>
          </a:xfrm>
        </p:spPr>
        <p:txBody>
          <a:bodyPr/>
          <a:lstStyle/>
          <a:p>
            <a:r>
              <a:rPr lang="en-US" sz="2800" b="1" dirty="0">
                <a:latin typeface="Abadi" panose="020B0604020104020204" pitchFamily="34" charset="0"/>
              </a:rPr>
              <a:t>Proposed Way Forward for TU Budget for Approving SA2 Rel-19 “Core” SIs</a:t>
            </a:r>
          </a:p>
        </p:txBody>
      </p:sp>
      <p:sp>
        <p:nvSpPr>
          <p:cNvPr id="7" name="TextBox 6">
            <a:extLst>
              <a:ext uri="{FF2B5EF4-FFF2-40B4-BE49-F238E27FC236}">
                <a16:creationId xmlns:a16="http://schemas.microsoft.com/office/drawing/2014/main" id="{1F3B8C52-7529-50F3-27CC-53A8DC533818}"/>
              </a:ext>
            </a:extLst>
          </p:cNvPr>
          <p:cNvSpPr txBox="1"/>
          <p:nvPr/>
        </p:nvSpPr>
        <p:spPr>
          <a:xfrm>
            <a:off x="186417" y="1232051"/>
            <a:ext cx="11819165" cy="5093702"/>
          </a:xfrm>
          <a:prstGeom prst="rect">
            <a:avLst/>
          </a:prstGeom>
          <a:noFill/>
        </p:spPr>
        <p:txBody>
          <a:bodyPr wrap="square" rtlCol="0">
            <a:spAutoFit/>
          </a:bodyPr>
          <a:lstStyle/>
          <a:p>
            <a:pPr marL="285750" indent="-285750">
              <a:spcAft>
                <a:spcPts val="300"/>
              </a:spcAft>
              <a:buFont typeface="Wingdings" panose="05000000000000000000" pitchFamily="2" charset="2"/>
              <a:buChar char="v"/>
            </a:pPr>
            <a:r>
              <a:rPr lang="en-US" sz="2000" b="1" dirty="0">
                <a:latin typeface="Abadi" panose="020B0604020104020204" pitchFamily="34" charset="0"/>
              </a:rPr>
              <a:t>Considerations &amp; Observations:</a:t>
            </a:r>
          </a:p>
          <a:p>
            <a:pPr marL="800100" lvl="1" indent="-342900">
              <a:spcAft>
                <a:spcPts val="300"/>
              </a:spcAft>
              <a:buFont typeface="+mj-lt"/>
              <a:buAutoNum type="arabicParenR"/>
            </a:pPr>
            <a:r>
              <a:rPr lang="en-US" sz="1600" dirty="0">
                <a:latin typeface="Abadi" panose="020B0604020104020204" pitchFamily="34" charset="0"/>
              </a:rPr>
              <a:t>The total TU estimate of the 8 Core SIs is approximately 40% over the 50% of the TU budget planned for R19 SIs (i.e. 111 TUs of Endorsed SIs is approximately 40% &gt; 50%(134 TUs from draft work plan for R19))</a:t>
            </a:r>
          </a:p>
          <a:p>
            <a:pPr marL="800100" lvl="1" indent="-342900">
              <a:spcAft>
                <a:spcPts val="300"/>
              </a:spcAft>
              <a:buFont typeface="+mj-lt"/>
              <a:buAutoNum type="arabicParenR"/>
            </a:pPr>
            <a:r>
              <a:rPr lang="en-US" sz="1600" dirty="0">
                <a:latin typeface="Abadi" panose="020B0604020104020204" pitchFamily="34" charset="0"/>
              </a:rPr>
              <a:t>Down-scoping for a few SIs will not be able to address 1) above due to the magnitude of the over-budget  </a:t>
            </a:r>
          </a:p>
          <a:p>
            <a:pPr marL="800100" lvl="1" indent="-342900">
              <a:spcAft>
                <a:spcPts val="300"/>
              </a:spcAft>
              <a:buFont typeface="+mj-lt"/>
              <a:buAutoNum type="arabicParenR"/>
            </a:pPr>
            <a:r>
              <a:rPr lang="en-US" sz="1600" dirty="0">
                <a:latin typeface="Abadi" panose="020B0604020104020204" pitchFamily="34" charset="0"/>
              </a:rPr>
              <a:t>Indiscriminate cuts to the scope of SI(s) could make the feature non-functional and just waste of time and effort for the study</a:t>
            </a:r>
          </a:p>
          <a:p>
            <a:pPr marL="800100" lvl="1" indent="-342900">
              <a:spcAft>
                <a:spcPts val="300"/>
              </a:spcAft>
              <a:buFont typeface="+mj-lt"/>
              <a:buAutoNum type="arabicParenR"/>
            </a:pPr>
            <a:r>
              <a:rPr lang="en-US" sz="1600" dirty="0">
                <a:latin typeface="Abadi" panose="020B0604020104020204" pitchFamily="34" charset="0"/>
              </a:rPr>
              <a:t>A few of the Core SIs have heavy dependency on RAN and many of the WTs cannot be standalone without the support from RAN.  </a:t>
            </a:r>
          </a:p>
          <a:p>
            <a:pPr marL="800100" lvl="1" indent="-342900">
              <a:spcAft>
                <a:spcPts val="300"/>
              </a:spcAft>
              <a:buFont typeface="+mj-lt"/>
              <a:buAutoNum type="arabicParenR"/>
            </a:pPr>
            <a:r>
              <a:rPr lang="en-US" sz="1600" dirty="0">
                <a:latin typeface="Abadi" panose="020B0604020104020204" pitchFamily="34" charset="0"/>
              </a:rPr>
              <a:t>Some R19 topics introduce brand new concepts in 3GPP, thus sufficient TUs to allow comprehensive study for those topics are necessary.</a:t>
            </a:r>
          </a:p>
          <a:p>
            <a:pPr marL="342900" indent="-342900">
              <a:spcAft>
                <a:spcPts val="1200"/>
              </a:spcAft>
              <a:buFont typeface="Wingdings" panose="05000000000000000000" pitchFamily="2" charset="2"/>
              <a:buChar char="v"/>
            </a:pPr>
            <a:r>
              <a:rPr lang="en-US" sz="2000" b="1" dirty="0">
                <a:latin typeface="Abadi" panose="020B0604020104020204" pitchFamily="34" charset="0"/>
              </a:rPr>
              <a:t>Options to be considered for the Way Forward</a:t>
            </a:r>
          </a:p>
          <a:p>
            <a:pPr marL="1204913" lvl="1" indent="-858838">
              <a:spcAft>
                <a:spcPts val="1200"/>
              </a:spcAft>
            </a:pPr>
            <a:r>
              <a:rPr lang="en-US" sz="1600" b="1" u="sng" dirty="0">
                <a:latin typeface="Abadi" panose="020B0604020104020204" pitchFamily="34" charset="0"/>
              </a:rPr>
              <a:t>Option-1:</a:t>
            </a:r>
            <a:r>
              <a:rPr lang="en-US" sz="1600" b="1" dirty="0">
                <a:latin typeface="Abadi" panose="020B0604020104020204" pitchFamily="34" charset="0"/>
              </a:rPr>
              <a:t> </a:t>
            </a:r>
            <a:r>
              <a:rPr lang="en-US" sz="1600" dirty="0">
                <a:latin typeface="Abadi" panose="020B0604020104020204" pitchFamily="34" charset="0"/>
              </a:rPr>
              <a:t>Put aside the 50% TU budget limit and focus on sanitizing the contents of the R19 Core SIs of which the total TUs may reach 134 TUs.  </a:t>
            </a:r>
          </a:p>
          <a:p>
            <a:pPr marL="1204913" lvl="1" indent="-858838">
              <a:spcAft>
                <a:spcPts val="1200"/>
              </a:spcAft>
            </a:pPr>
            <a:r>
              <a:rPr lang="en-US" sz="1600" b="1" u="sng" dirty="0">
                <a:latin typeface="Abadi" panose="020B0604020104020204" pitchFamily="34" charset="0"/>
              </a:rPr>
              <a:t>Option-2</a:t>
            </a:r>
            <a:r>
              <a:rPr lang="en-US" sz="1600" dirty="0">
                <a:latin typeface="Abadi" panose="020B0604020104020204" pitchFamily="34" charset="0"/>
              </a:rPr>
              <a:t>: SA instructs all the agreeable Core SIs to have 40% TU down-scoping on the SI’s contents across the board</a:t>
            </a:r>
          </a:p>
          <a:p>
            <a:pPr marL="1204913" lvl="1" indent="-858838">
              <a:spcAft>
                <a:spcPts val="300"/>
              </a:spcAft>
            </a:pPr>
            <a:r>
              <a:rPr lang="en-US" sz="1600" b="1" u="sng" dirty="0">
                <a:latin typeface="Abadi" panose="020B0604020104020204" pitchFamily="34" charset="0"/>
              </a:rPr>
              <a:t>Option-3:</a:t>
            </a:r>
            <a:r>
              <a:rPr lang="en-US" sz="1600" b="1" dirty="0">
                <a:latin typeface="Abadi" panose="020B0604020104020204" pitchFamily="34" charset="0"/>
              </a:rPr>
              <a:t> </a:t>
            </a:r>
            <a:r>
              <a:rPr lang="en-US" sz="1600" dirty="0">
                <a:latin typeface="Abadi" panose="020B0604020104020204" pitchFamily="34" charset="0"/>
              </a:rPr>
              <a:t>Apply proper scope reduction on all Core SIs which may imply some Core SIs to have Study Phase ONLY in Rel-19 without the TU allocation for the Normative Phase in order to ensure the sufficient TUs to proceed proper study of the Core SIs. Further checkpoint whether sufficient TUs are available to proceed the Normative Phase will be re-examined in Dec.2023 SA#102.  </a:t>
            </a:r>
          </a:p>
        </p:txBody>
      </p:sp>
    </p:spTree>
    <p:extLst>
      <p:ext uri="{BB962C8B-B14F-4D97-AF65-F5344CB8AC3E}">
        <p14:creationId xmlns:p14="http://schemas.microsoft.com/office/powerpoint/2010/main" val="42248354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73B7ECB-7825-16AD-7653-6B29CE197C7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86300" y="2000250"/>
            <a:ext cx="2819400" cy="2857500"/>
          </a:xfrm>
          <a:prstGeom prst="rect">
            <a:avLst/>
          </a:prstGeom>
        </p:spPr>
      </p:pic>
      <p:pic>
        <p:nvPicPr>
          <p:cNvPr id="2" name="Picture 1">
            <a:extLst>
              <a:ext uri="{FF2B5EF4-FFF2-40B4-BE49-F238E27FC236}">
                <a16:creationId xmlns:a16="http://schemas.microsoft.com/office/drawing/2014/main" id="{0BEE1A04-7BED-6AD9-C394-5507877237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389204" y="5301626"/>
            <a:ext cx="1550103" cy="9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70278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280d8efa-eff2-4910-88d2-79ca146720c4"/>
    <ds:schemaRef ds:uri="http://purl.org/dc/elements/1.1/"/>
    <ds:schemaRef ds:uri="http://schemas.microsoft.com/office/2006/metadata/properties"/>
    <ds:schemaRef ds:uri="http://purl.org/dc/dcmitype/"/>
    <ds:schemaRef ds:uri="http://purl.org/dc/terms/"/>
    <ds:schemaRef ds:uri="http://schemas.microsoft.com/office/infopath/2007/PartnerControls"/>
    <ds:schemaRef ds:uri="679a257e-872f-4c98-9e8a-0a9c104f72cd"/>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25016</TotalTime>
  <Words>459</Words>
  <Application>Microsoft Office PowerPoint</Application>
  <PresentationFormat>Widescreen</PresentationFormat>
  <Paragraphs>25</Paragraphs>
  <Slides>5</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Abadi</vt:lpstr>
      <vt:lpstr>Arial</vt:lpstr>
      <vt:lpstr>Arial </vt:lpstr>
      <vt:lpstr>Calibri</vt:lpstr>
      <vt:lpstr>Calibri Light</vt:lpstr>
      <vt:lpstr>Gill Sans Nova</vt:lpstr>
      <vt:lpstr>Times New Roman</vt:lpstr>
      <vt:lpstr>Wingdings</vt:lpstr>
      <vt:lpstr>Office Theme</vt:lpstr>
      <vt:lpstr>TU Budget Considerations  for SA2 Release-19 1st SI Package</vt:lpstr>
      <vt:lpstr>Agenda </vt:lpstr>
      <vt:lpstr>Considerations for TU Budget for SA2 Rel-19 1st SI Package</vt:lpstr>
      <vt:lpstr>Proposed Way Forward for TU Budget for Approving SA2 Rel-19 “Core” SIs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OPPOr01</cp:lastModifiedBy>
  <cp:revision>903</cp:revision>
  <cp:lastPrinted>2023-03-07T02:17:43Z</cp:lastPrinted>
  <dcterms:created xsi:type="dcterms:W3CDTF">2010-02-05T13:52:04Z</dcterms:created>
  <dcterms:modified xsi:type="dcterms:W3CDTF">2023-09-06T08:55:26Z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(3)90JyCcwvzjzcyiN+q3pW0/tAsepC8bdHjvybmhDpuM1of0Z0+C8ZoaSdLy+vVY/KZoS1ih/M
ryB89fg6gn/ITTOgYh2sQ2zkT4xk3dLLb2j9yFHrVN8qKV3l1OUC6TGfXEFx5Gwu8b0+kTDM
7y0retOSnv071hyJTPBCnIg4Y04h8GtIoyzLQQRoYnO8X0eNGIXwLNgPazySGfZiSJJaDTMy
mQiKdj33jmcFiKrfpr</vt:lpwstr>
  </property>
  <property fmtid="{D5CDD505-2E9C-101B-9397-08002B2CF9AE}" pid="4" name="_2015_ms_pID_7253431">
    <vt:lpwstr>H0Axcltt/9rxHIuQByswKwXqeZcVAho6NQpCi8IFnqy9zCz0GlxjwI
yMv/4SfpSH/6DxT7wNqVNalZ2QHRGItuhfYGmFBxS9VTd2R7SfY64aF/E8WTMdwxcc8N8Xbn
JfMWsrkRLmWGVuGLXE9H97TZ1j77+L+0eiaaAVnb7fDbyc/vtMNn722l1sJ/W5/14MO7669J
V4swY5/UCI+NjxobdWMKJ8FcaRSHw5G2Xz44</vt:lpwstr>
  </property>
  <property fmtid="{D5CDD505-2E9C-101B-9397-08002B2CF9AE}" pid="5" name="_2015_ms_pID_7253432">
    <vt:lpwstr>Pw==</vt:lpwstr>
  </property>
</Properties>
</file>